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9" r:id="rId4"/>
    <p:sldId id="263" r:id="rId5"/>
    <p:sldId id="267" r:id="rId6"/>
    <p:sldId id="264" r:id="rId7"/>
    <p:sldId id="265" r:id="rId8"/>
    <p:sldId id="266" r:id="rId9"/>
    <p:sldId id="25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CCFF"/>
    <a:srgbClr val="CC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-3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2" d="100"/>
          <a:sy n="72" d="100"/>
        </p:scale>
        <p:origin x="-1680" y="-11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EB44647-2D6A-4481-8262-3129887FF576}" type="datetimeFigureOut">
              <a:rPr lang="en-US"/>
              <a:pPr>
                <a:defRPr/>
              </a:pPr>
              <a:t>4/11/2011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4DD5195-019E-4751-BD0F-E313A8A873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B9E2F2B-5716-45B5-8A27-9698774D6773}" type="datetimeFigureOut">
              <a:rPr lang="en-US"/>
              <a:pPr>
                <a:defRPr/>
              </a:pPr>
              <a:t>4/11/2011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E7E008F-0F99-4954-86B0-588E99F69C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30A9B8-9199-450F-B666-7D6C3B245A7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84FE9F-8025-4F10-B65B-E164367A06B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714D15-D5D9-43B1-BE1A-CB6B02D7DE4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509F68-DB39-4EA0-87A1-A07F9A2DD91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66A7E2-23C6-4A97-87CE-7FA1D4D4053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14600B-7599-4A7F-8B6A-BF3831FE69D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CFD2B7-79A1-402F-B0D2-C69C908768A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E5A678-2B09-46F8-A92F-8B5AEE70664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44B067-B189-42BD-A55A-61C3A58E284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C72285-50D8-4B9F-B0EF-6D924D3A10D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D2E146-D301-4DA1-8745-FF4C9E72E63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F21B70-0651-4D2B-AD79-D834BE0E7F6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AC44F2-8241-4E01-8A0F-AEA06F379A0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D509AD-BE44-401F-9C8E-DCD7C3F7C0B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42CB21-3EDF-4A60-B129-A83713F3926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46B73B-E1BE-430D-BCBD-E8FE802256D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9D2C2D-BB78-40AE-808D-70C4FE19D38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8D8E20-8DE7-4F56-9AA5-FA0CAB76FB6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59B2480-6F2E-448B-BB36-D34173767F21}" type="datetimeFigureOut">
              <a:rPr lang="en-US"/>
              <a:pPr>
                <a:defRPr/>
              </a:pPr>
              <a:t>4/11/2011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1D1135E-2BA0-42CF-B11D-C21E1201F1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C5ECF41-C3E7-4C61-AFDF-9EA528BB3AC2}" type="datetimeFigureOut">
              <a:rPr lang="en-US"/>
              <a:pPr>
                <a:defRPr/>
              </a:pPr>
              <a:t>4/11/2011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D9EF9DC-5DC7-471D-86CD-045F8871F1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FCD4BAD-9BD0-418D-AF46-B263ECE586E7}" type="datetimeFigureOut">
              <a:rPr lang="en-US"/>
              <a:pPr>
                <a:defRPr/>
              </a:pPr>
              <a:t>4/11/2011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DE11E4-47E9-4460-9097-D6CDB86214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9B11A97-CD08-4213-A83F-02209C6B2CCB}" type="datetimeFigureOut">
              <a:rPr lang="en-US"/>
              <a:pPr>
                <a:defRPr/>
              </a:pPr>
              <a:t>4/11/2011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CA27F9-B2EC-452B-B37B-A91E9F7544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99F4E2A-5069-494A-97E9-300310EBEC43}" type="datetimeFigureOut">
              <a:rPr lang="en-US"/>
              <a:pPr>
                <a:defRPr/>
              </a:pPr>
              <a:t>4/11/2011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97E5315-58B1-41BE-A450-C6BE4FB5E9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00AAAED-9630-4188-BCA5-2384E29FF8BC}" type="datetimeFigureOut">
              <a:rPr lang="en-US"/>
              <a:pPr>
                <a:defRPr/>
              </a:pPr>
              <a:t>4/11/2011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852AA99-E968-40FD-A563-5AB6AD0522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4F47F08-87D6-4655-AF3D-49387ED0F1E6}" type="datetimeFigureOut">
              <a:rPr lang="en-US"/>
              <a:pPr>
                <a:defRPr/>
              </a:pPr>
              <a:t>4/11/2011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6370201-D61F-4355-8018-A8FCFD069F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1C9C418-921D-44CC-8D63-29628BC00376}" type="datetimeFigureOut">
              <a:rPr lang="en-US"/>
              <a:pPr>
                <a:defRPr/>
              </a:pPr>
              <a:t>4/11/2011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04975D5-3017-4249-B708-AD849171AC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00C47B0-38DA-4AC7-AAA9-DD1285611C6E}" type="datetimeFigureOut">
              <a:rPr lang="en-US"/>
              <a:pPr>
                <a:defRPr/>
              </a:pPr>
              <a:t>4/11/2011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7EF4322-2BD9-4D5F-BF18-A61991D28F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1C3F214-36BB-45ED-BD0C-208D8F6A1CF5}" type="datetimeFigureOut">
              <a:rPr lang="en-US"/>
              <a:pPr>
                <a:defRPr/>
              </a:pPr>
              <a:t>4/11/2011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9908F5-870F-489E-B063-F948834370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alphaModFix amt="47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CF05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CF059"/>
          </a:solidFill>
          <a:latin typeface="Lucida Sans Unicode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CF059"/>
          </a:solidFill>
          <a:latin typeface="Lucida Sans Unicode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CF059"/>
          </a:solidFill>
          <a:latin typeface="Lucida Sans Unicode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CF059"/>
          </a:solidFill>
          <a:latin typeface="Lucida Sans Unicode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CF059"/>
          </a:solidFill>
          <a:latin typeface="Lucida Sans Unicode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CF059"/>
          </a:solidFill>
          <a:latin typeface="Lucida Sans Unicode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CF059"/>
          </a:solidFill>
          <a:latin typeface="Lucida Sans Unicode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CF059"/>
          </a:solidFill>
          <a:latin typeface="Lucida Sans Unicod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D0D0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D0D0D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D0D0D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D0D0D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D0D0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pclipart.com/food/meat/hamburger/monster_burger.pn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pclipart.com/food/meat/hamburger/monster_burger.pn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pclipart.com/food/meat/hamburger/monster_burger.png" TargetMode="External"/><Relationship Id="rId7" Type="http://schemas.openxmlformats.org/officeDocument/2006/relationships/hyperlink" Target="http://videos.howstuffworks.com/discovery/31667-industrial-revelations-spinning-jenny-video.ht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://www.wpclipart.com/food/meat/hamburger/monster_burger.p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pclipart.com/money/dollar_symbol/money.pn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0" y="1203325"/>
            <a:ext cx="9144000" cy="1470025"/>
          </a:xfrm>
        </p:spPr>
        <p:txBody>
          <a:bodyPr/>
          <a:lstStyle/>
          <a:p>
            <a:pPr eaLnBrk="1" hangingPunct="1"/>
            <a:r>
              <a:rPr lang="en-US" sz="6600" smtClean="0">
                <a:solidFill>
                  <a:schemeClr val="tx1"/>
                </a:solidFill>
                <a:latin typeface="Algerian" pitchFamily="82" charset="0"/>
              </a:rPr>
              <a:t>The Industrial Revolution</a:t>
            </a:r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4506913" y="3886200"/>
            <a:ext cx="4367212" cy="1752600"/>
          </a:xfrm>
        </p:spPr>
        <p:txBody>
          <a:bodyPr/>
          <a:lstStyle/>
          <a:p>
            <a:pPr eaLnBrk="1" hangingPunct="1"/>
            <a:r>
              <a:rPr lang="en-US" sz="2000" smtClean="0">
                <a:solidFill>
                  <a:schemeClr val="tx1"/>
                </a:solidFill>
                <a:latin typeface="Arial Black" pitchFamily="34" charset="0"/>
              </a:rPr>
              <a:t>AIM: What effect did the </a:t>
            </a:r>
          </a:p>
          <a:p>
            <a:pPr eaLnBrk="1" hangingPunct="1"/>
            <a:r>
              <a:rPr lang="en-US" sz="2000" smtClean="0">
                <a:solidFill>
                  <a:schemeClr val="tx1"/>
                </a:solidFill>
                <a:latin typeface="Arial Black" pitchFamily="34" charset="0"/>
              </a:rPr>
              <a:t>Industrial Revolution have on </a:t>
            </a:r>
          </a:p>
          <a:p>
            <a:pPr eaLnBrk="1" hangingPunct="1"/>
            <a:r>
              <a:rPr lang="en-US" sz="2000" smtClean="0">
                <a:solidFill>
                  <a:schemeClr val="tx1"/>
                </a:solidFill>
                <a:latin typeface="Arial Black" pitchFamily="34" charset="0"/>
              </a:rPr>
              <a:t>the United States?</a:t>
            </a:r>
          </a:p>
        </p:txBody>
      </p:sp>
      <p:pic>
        <p:nvPicPr>
          <p:cNvPr id="14339" name="Picture 2" descr="http://rds.yahoo.com/_ylt=A0PDoS1teodNPWMA2gqjzbkF/SIG=136reqve0/EXP=1300753133/**http%3a/ed101.bu.edu/StudentDoc/current/ED101sp09/rcm/industrial%2520revoluti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688" y="3095625"/>
            <a:ext cx="4581525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160338" y="196850"/>
            <a:ext cx="8229600" cy="808038"/>
          </a:xfrm>
        </p:spPr>
        <p:txBody>
          <a:bodyPr/>
          <a:lstStyle/>
          <a:p>
            <a:pPr algn="r" eaLnBrk="1" hangingPunct="1"/>
            <a:r>
              <a:rPr lang="en-US" sz="3200" smtClean="0">
                <a:solidFill>
                  <a:srgbClr val="FF0000"/>
                </a:solidFill>
                <a:latin typeface="Arial Black" pitchFamily="34" charset="0"/>
              </a:rPr>
              <a:t>Revolution Reaches America</a:t>
            </a:r>
          </a:p>
        </p:txBody>
      </p:sp>
      <p:pic>
        <p:nvPicPr>
          <p:cNvPr id="32770" name="Picture 2" descr="http://rds.yahoo.com/_ylt=A0PDoS.KBohN7ioA02qjzbkF/SIG=12aun7i2g/EXP=1300789002/**http%3a/www.freegiveaway.co.uk/images/american-flag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538" y="155575"/>
            <a:ext cx="1338262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Box 4"/>
          <p:cNvSpPr txBox="1">
            <a:spLocks noChangeArrowheads="1"/>
          </p:cNvSpPr>
          <p:nvPr/>
        </p:nvSpPr>
        <p:spPr bwMode="auto">
          <a:xfrm>
            <a:off x="180975" y="1087438"/>
            <a:ext cx="8731250" cy="529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>
                <a:latin typeface="Arial Black" pitchFamily="34" charset="0"/>
              </a:rPr>
              <a:t>Britain wanted to keep technology a </a:t>
            </a:r>
            <a:r>
              <a:rPr lang="en-US" sz="2800" u="sng">
                <a:solidFill>
                  <a:srgbClr val="FFFF00"/>
                </a:solidFill>
                <a:latin typeface="Arial Black" pitchFamily="34" charset="0"/>
              </a:rPr>
              <a:t>secret</a:t>
            </a:r>
            <a:r>
              <a:rPr lang="en-US" sz="2800">
                <a:latin typeface="Arial Black" pitchFamily="34" charset="0"/>
              </a:rPr>
              <a:t>.  Passed a law forbidding anyone to take machinery plans out of the country.</a:t>
            </a:r>
          </a:p>
          <a:p>
            <a:pPr>
              <a:buFont typeface="Wingdings" pitchFamily="2" charset="2"/>
              <a:buChar char="Ø"/>
            </a:pPr>
            <a:endParaRPr lang="en-US" sz="1100">
              <a:latin typeface="Arial Black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u="sng">
                <a:solidFill>
                  <a:srgbClr val="FFFF00"/>
                </a:solidFill>
                <a:latin typeface="Arial Black" pitchFamily="34" charset="0"/>
              </a:rPr>
              <a:t>Samuel Slater</a:t>
            </a:r>
            <a:r>
              <a:rPr lang="en-US" sz="2800">
                <a:latin typeface="Arial Black" pitchFamily="34" charset="0"/>
              </a:rPr>
              <a:t>, a  skilled British textile mechanic, decided to bring plans to America.</a:t>
            </a:r>
          </a:p>
          <a:p>
            <a:pPr>
              <a:buFont typeface="Wingdings" pitchFamily="2" charset="2"/>
              <a:buNone/>
            </a:pPr>
            <a:endParaRPr lang="en-US" sz="1100">
              <a:latin typeface="Arial Black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>
                <a:latin typeface="Arial Black" pitchFamily="34" charset="0"/>
              </a:rPr>
              <a:t>He brought plans to </a:t>
            </a:r>
            <a:r>
              <a:rPr lang="en-US" sz="2800" u="sng">
                <a:solidFill>
                  <a:srgbClr val="FFFF00"/>
                </a:solidFill>
                <a:latin typeface="Arial Black" pitchFamily="34" charset="0"/>
              </a:rPr>
              <a:t>Rhode Island</a:t>
            </a:r>
            <a:r>
              <a:rPr lang="en-US" sz="2800">
                <a:latin typeface="Arial Black" pitchFamily="34" charset="0"/>
              </a:rPr>
              <a:t> textile mill, which became the 1</a:t>
            </a:r>
            <a:r>
              <a:rPr lang="en-US" sz="2800" baseline="30000">
                <a:latin typeface="Arial Black" pitchFamily="34" charset="0"/>
              </a:rPr>
              <a:t>st</a:t>
            </a:r>
            <a:r>
              <a:rPr lang="en-US" sz="2800">
                <a:latin typeface="Arial Black" pitchFamily="34" charset="0"/>
              </a:rPr>
              <a:t> successful textile mill is the U.S.</a:t>
            </a:r>
          </a:p>
          <a:p>
            <a:pPr>
              <a:buFont typeface="Wingdings" pitchFamily="2" charset="2"/>
              <a:buChar char="Ø"/>
            </a:pPr>
            <a:endParaRPr lang="en-US" sz="1100">
              <a:latin typeface="Arial Black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>
                <a:latin typeface="Arial Black" pitchFamily="34" charset="0"/>
              </a:rPr>
              <a:t>Other U.S. plants used plans &amp; became successful.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846138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FF0000"/>
                </a:solidFill>
                <a:latin typeface="Arial Black" pitchFamily="34" charset="0"/>
              </a:rPr>
              <a:t>Eli Whitney</a:t>
            </a:r>
          </a:p>
        </p:txBody>
      </p:sp>
      <p:pic>
        <p:nvPicPr>
          <p:cNvPr id="34818" name="Picture 2" descr="http://rds.yahoo.com/_ylt=A0PDoX2OCIhN6hsAoBSjzbkF/SIG=12j2fjc0m/EXP=1300789518/**http%3a/etc.usf.edu/clipart/57700/57714/57714_eli_whitney_lg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15088" y="173038"/>
            <a:ext cx="2432050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Box 4"/>
          <p:cNvSpPr txBox="1">
            <a:spLocks noChangeArrowheads="1"/>
          </p:cNvSpPr>
          <p:nvPr/>
        </p:nvSpPr>
        <p:spPr bwMode="auto">
          <a:xfrm>
            <a:off x="219075" y="1004888"/>
            <a:ext cx="64516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>
                <a:latin typeface="Arial Black" pitchFamily="34" charset="0"/>
              </a:rPr>
              <a:t>Earlier skilled workers made goods by </a:t>
            </a:r>
            <a:r>
              <a:rPr lang="en-US" sz="2800" u="sng">
                <a:solidFill>
                  <a:srgbClr val="FFFF00"/>
                </a:solidFill>
                <a:latin typeface="Arial Black" pitchFamily="34" charset="0"/>
              </a:rPr>
              <a:t>hand</a:t>
            </a:r>
            <a:r>
              <a:rPr lang="en-US" sz="2800">
                <a:latin typeface="Arial Black" pitchFamily="34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en-US" sz="1200">
              <a:latin typeface="Arial Black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>
                <a:latin typeface="Arial Black" pitchFamily="34" charset="0"/>
              </a:rPr>
              <a:t>Since parts were made by hand they were all different.</a:t>
            </a:r>
          </a:p>
          <a:p>
            <a:endParaRPr lang="en-US" sz="2800">
              <a:latin typeface="Arial Black" pitchFamily="34" charset="0"/>
            </a:endParaRPr>
          </a:p>
        </p:txBody>
      </p:sp>
      <p:sp>
        <p:nvSpPr>
          <p:cNvPr id="34820" name="TextBox 5"/>
          <p:cNvSpPr txBox="1">
            <a:spLocks noChangeArrowheads="1"/>
          </p:cNvSpPr>
          <p:nvPr/>
        </p:nvSpPr>
        <p:spPr bwMode="auto">
          <a:xfrm>
            <a:off x="193675" y="3078163"/>
            <a:ext cx="8461375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>
                <a:latin typeface="Arial Black" pitchFamily="34" charset="0"/>
              </a:rPr>
              <a:t>Whitney introduced</a:t>
            </a:r>
            <a:r>
              <a:rPr lang="en-US" sz="2800" u="sng">
                <a:solidFill>
                  <a:srgbClr val="FFFF00"/>
                </a:solidFill>
                <a:latin typeface="Arial Black" pitchFamily="34" charset="0"/>
              </a:rPr>
              <a:t> interchangeable</a:t>
            </a:r>
            <a:r>
              <a:rPr lang="en-US" sz="2800">
                <a:latin typeface="Arial Black" pitchFamily="34" charset="0"/>
              </a:rPr>
              <a:t> </a:t>
            </a:r>
            <a:r>
              <a:rPr lang="en-US" sz="2800" u="sng">
                <a:solidFill>
                  <a:srgbClr val="FFFF00"/>
                </a:solidFill>
                <a:latin typeface="Arial Black" pitchFamily="34" charset="0"/>
              </a:rPr>
              <a:t>parts</a:t>
            </a:r>
            <a:r>
              <a:rPr lang="en-US" sz="2800">
                <a:latin typeface="Arial Black" pitchFamily="34" charset="0"/>
              </a:rPr>
              <a:t>, machine made parts that were identical.</a:t>
            </a:r>
          </a:p>
          <a:p>
            <a:pPr>
              <a:buFont typeface="Wingdings" pitchFamily="2" charset="2"/>
              <a:buChar char="Ø"/>
            </a:pPr>
            <a:endParaRPr lang="en-US" sz="1100">
              <a:latin typeface="Arial Black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>
                <a:latin typeface="Arial Black" pitchFamily="34" charset="0"/>
              </a:rPr>
              <a:t>These parts would save time and money.</a:t>
            </a:r>
          </a:p>
          <a:p>
            <a:pPr>
              <a:buFont typeface="Wingdings" pitchFamily="2" charset="2"/>
              <a:buChar char="Ø"/>
            </a:pPr>
            <a:endParaRPr lang="en-US" sz="1100">
              <a:latin typeface="Arial Black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>
                <a:latin typeface="Arial Black" pitchFamily="34" charset="0"/>
              </a:rPr>
              <a:t>Small workshops grew into factories.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76835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FF0000"/>
                </a:solidFill>
                <a:latin typeface="Arial Black" pitchFamily="34" charset="0"/>
              </a:rPr>
              <a:t>A Model Factory Town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80975" y="952500"/>
            <a:ext cx="8731250" cy="553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>
                <a:latin typeface="Arial Black" pitchFamily="34" charset="0"/>
              </a:rPr>
              <a:t>British blockade from War of 1812 </a:t>
            </a:r>
            <a:r>
              <a:rPr lang="en-US" sz="2800" u="sng">
                <a:solidFill>
                  <a:srgbClr val="FFFF00"/>
                </a:solidFill>
                <a:latin typeface="Arial Black" pitchFamily="34" charset="0"/>
              </a:rPr>
              <a:t>forced</a:t>
            </a:r>
            <a:r>
              <a:rPr lang="en-US" sz="2800">
                <a:latin typeface="Arial Black" pitchFamily="34" charset="0"/>
              </a:rPr>
              <a:t> Americans to produce more goods for themselves.</a:t>
            </a:r>
          </a:p>
          <a:p>
            <a:pPr>
              <a:buFont typeface="Wingdings" pitchFamily="2" charset="2"/>
              <a:buChar char="Ø"/>
            </a:pPr>
            <a:endParaRPr lang="en-US" sz="1100">
              <a:latin typeface="Arial Black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u="sng">
                <a:solidFill>
                  <a:srgbClr val="FFFF00"/>
                </a:solidFill>
                <a:latin typeface="Arial Black" pitchFamily="34" charset="0"/>
              </a:rPr>
              <a:t>Francis Cabot Lowell</a:t>
            </a:r>
            <a:r>
              <a:rPr lang="en-US" sz="2800">
                <a:latin typeface="Arial Black" pitchFamily="34" charset="0"/>
              </a:rPr>
              <a:t>, a Boston merchant, found a way to improve British textile mills.</a:t>
            </a:r>
          </a:p>
          <a:p>
            <a:pPr>
              <a:buFont typeface="Wingdings" pitchFamily="2" charset="2"/>
              <a:buChar char="Ø"/>
            </a:pPr>
            <a:endParaRPr lang="en-US" sz="1100">
              <a:latin typeface="Arial Black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>
                <a:latin typeface="Arial Black" pitchFamily="34" charset="0"/>
              </a:rPr>
              <a:t>In Britain, one factory would spin and one would weave.</a:t>
            </a:r>
          </a:p>
          <a:p>
            <a:endParaRPr lang="en-US" sz="1600">
              <a:latin typeface="Arial Black" pitchFamily="34" charset="0"/>
            </a:endParaRPr>
          </a:p>
          <a:p>
            <a:r>
              <a:rPr lang="en-US" sz="2800">
                <a:latin typeface="Arial Black" pitchFamily="34" charset="0"/>
              </a:rPr>
              <a:t>         </a:t>
            </a:r>
            <a:r>
              <a:rPr lang="en-US" sz="2800">
                <a:solidFill>
                  <a:srgbClr val="FF0000"/>
                </a:solidFill>
                <a:latin typeface="Arial Black" pitchFamily="34" charset="0"/>
              </a:rPr>
              <a:t>Do you think this is efficient?</a:t>
            </a:r>
          </a:p>
          <a:p>
            <a:endParaRPr lang="en-US" sz="1100">
              <a:latin typeface="Arial Black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>
                <a:latin typeface="Arial Black" pitchFamily="34" charset="0"/>
              </a:rPr>
              <a:t>Lowell builds a mill in Waltham, MA that </a:t>
            </a:r>
            <a:r>
              <a:rPr lang="en-US" sz="2800" u="sng">
                <a:solidFill>
                  <a:srgbClr val="FFFF00"/>
                </a:solidFill>
                <a:latin typeface="Arial Black" pitchFamily="34" charset="0"/>
              </a:rPr>
              <a:t>combines both</a:t>
            </a:r>
            <a:r>
              <a:rPr lang="en-US" sz="2800">
                <a:latin typeface="Arial Black" pitchFamily="34" charset="0"/>
              </a:rPr>
              <a:t> spinning &amp; weaving under one roof.</a:t>
            </a:r>
          </a:p>
        </p:txBody>
      </p:sp>
      <p:pic>
        <p:nvPicPr>
          <p:cNvPr id="5" name="Picture 5" descr="   monster burger">
            <a:hlinkClick r:id="rId3" tooltip="   monster_burger.png 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4462463"/>
            <a:ext cx="7588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444500" y="158750"/>
            <a:ext cx="8229600" cy="70485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FF0000"/>
                </a:solidFill>
                <a:latin typeface="Arial Black" pitchFamily="34" charset="0"/>
              </a:rPr>
              <a:t>Lowell, Massachusetts</a:t>
            </a:r>
          </a:p>
        </p:txBody>
      </p:sp>
      <p:sp>
        <p:nvSpPr>
          <p:cNvPr id="38914" name="TextBox 3"/>
          <p:cNvSpPr txBox="1">
            <a:spLocks noChangeArrowheads="1"/>
          </p:cNvSpPr>
          <p:nvPr/>
        </p:nvSpPr>
        <p:spPr bwMode="auto">
          <a:xfrm>
            <a:off x="231775" y="823913"/>
            <a:ext cx="8410575" cy="732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600">
                <a:latin typeface="Arial Black" pitchFamily="34" charset="0"/>
              </a:rPr>
              <a:t>After his death, his partners built an entire factory town and named it after him.</a:t>
            </a:r>
          </a:p>
          <a:p>
            <a:pPr>
              <a:buFont typeface="Wingdings" pitchFamily="2" charset="2"/>
              <a:buChar char="Ø"/>
            </a:pPr>
            <a:endParaRPr lang="en-US" sz="2600">
              <a:latin typeface="Arial Black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600">
                <a:latin typeface="Arial Black" pitchFamily="34" charset="0"/>
              </a:rPr>
              <a:t>1821: Lowell, MA was a village of </a:t>
            </a:r>
            <a:r>
              <a:rPr lang="en-US" sz="2600" u="sng">
                <a:solidFill>
                  <a:srgbClr val="FFFF00"/>
                </a:solidFill>
                <a:latin typeface="Arial Black" pitchFamily="34" charset="0"/>
              </a:rPr>
              <a:t>farm</a:t>
            </a:r>
            <a:r>
              <a:rPr lang="en-US" sz="2600">
                <a:latin typeface="Arial Black" pitchFamily="34" charset="0"/>
              </a:rPr>
              <a:t> families.</a:t>
            </a:r>
          </a:p>
          <a:p>
            <a:pPr>
              <a:buFont typeface="Wingdings" pitchFamily="2" charset="2"/>
              <a:buChar char="Ø"/>
            </a:pPr>
            <a:endParaRPr lang="en-US" sz="2600">
              <a:latin typeface="Arial Black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600">
                <a:latin typeface="Arial Black" pitchFamily="34" charset="0"/>
              </a:rPr>
              <a:t>1836: population of more than 10,000 people.</a:t>
            </a:r>
          </a:p>
          <a:p>
            <a:endParaRPr lang="en-US" sz="2600">
              <a:latin typeface="Arial Black" pitchFamily="34" charset="0"/>
            </a:endParaRPr>
          </a:p>
          <a:p>
            <a:pPr algn="ctr"/>
            <a:r>
              <a:rPr lang="en-US" sz="2600" u="sng">
                <a:solidFill>
                  <a:srgbClr val="FF0000"/>
                </a:solidFill>
                <a:latin typeface="Arial Black" pitchFamily="34" charset="0"/>
              </a:rPr>
              <a:t>Lowell Girls</a:t>
            </a:r>
          </a:p>
          <a:p>
            <a:pPr>
              <a:buFont typeface="Wingdings" pitchFamily="2" charset="2"/>
              <a:buChar char="Ø"/>
            </a:pPr>
            <a:r>
              <a:rPr lang="en-US" sz="2600" u="sng">
                <a:solidFill>
                  <a:srgbClr val="FFFF00"/>
                </a:solidFill>
                <a:latin typeface="Arial Black" pitchFamily="34" charset="0"/>
              </a:rPr>
              <a:t>Young women</a:t>
            </a:r>
            <a:r>
              <a:rPr lang="en-US" sz="2600">
                <a:latin typeface="Arial Black" pitchFamily="34" charset="0"/>
              </a:rPr>
              <a:t> from farms hired to work in factories. (Lowell girls)</a:t>
            </a:r>
          </a:p>
          <a:p>
            <a:pPr>
              <a:buFont typeface="Wingdings" pitchFamily="2" charset="2"/>
              <a:buChar char="Ø"/>
            </a:pPr>
            <a:r>
              <a:rPr lang="en-US" sz="2600">
                <a:latin typeface="Arial Black" pitchFamily="34" charset="0"/>
              </a:rPr>
              <a:t>After a few years of work they returned home to marry.</a:t>
            </a:r>
          </a:p>
          <a:p>
            <a:pPr>
              <a:buFont typeface="Wingdings" pitchFamily="2" charset="2"/>
              <a:buChar char="Ø"/>
            </a:pPr>
            <a:r>
              <a:rPr lang="en-US" sz="2600">
                <a:latin typeface="Arial Black" pitchFamily="34" charset="0"/>
              </a:rPr>
              <a:t>Most women valued economic freedom.</a:t>
            </a:r>
          </a:p>
          <a:p>
            <a:endParaRPr lang="en-US" sz="2800" u="sng">
              <a:solidFill>
                <a:srgbClr val="FF0000"/>
              </a:solidFill>
              <a:latin typeface="Arial Black" pitchFamily="34" charset="0"/>
            </a:endParaRPr>
          </a:p>
          <a:p>
            <a:endParaRPr lang="en-US" sz="2800">
              <a:latin typeface="Arial Black" pitchFamily="34" charset="0"/>
            </a:endParaRPr>
          </a:p>
          <a:p>
            <a:endParaRPr lang="en-US" sz="280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4" descr="http://rds.yahoo.com/_ylt=A0PDoS7yFYhNjWAAECyjzbkF/SIG=121sre1nf/EXP=1300792946/**http%3a/gallery.photo.net/photo/2406288-l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788" y="1112838"/>
            <a:ext cx="4191000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8" descr="http://web.rollins.edu/~jsiry/Mechan_Loom_Lowell-Mills-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0888" y="2141538"/>
            <a:ext cx="428625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extBox 7"/>
          <p:cNvSpPr txBox="1">
            <a:spLocks noChangeArrowheads="1"/>
          </p:cNvSpPr>
          <p:nvPr/>
        </p:nvSpPr>
        <p:spPr bwMode="auto">
          <a:xfrm>
            <a:off x="682625" y="180975"/>
            <a:ext cx="797242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rgbClr val="FF0000"/>
                </a:solidFill>
                <a:latin typeface="Arial Black" pitchFamily="34" charset="0"/>
              </a:rPr>
              <a:t>Lowell Mills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457200" y="184150"/>
            <a:ext cx="8229600" cy="833438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FF0000"/>
                </a:solidFill>
                <a:latin typeface="Arial Black" pitchFamily="34" charset="0"/>
              </a:rPr>
              <a:t>Working Conditions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80975" y="965200"/>
            <a:ext cx="8718550" cy="717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>
                <a:latin typeface="Arial Black" pitchFamily="34" charset="0"/>
              </a:rPr>
              <a:t>Mill owners hired mostly </a:t>
            </a:r>
            <a:r>
              <a:rPr lang="en-US" sz="2800" u="sng">
                <a:solidFill>
                  <a:srgbClr val="FFFF00"/>
                </a:solidFill>
                <a:latin typeface="Arial Black" pitchFamily="34" charset="0"/>
              </a:rPr>
              <a:t>women</a:t>
            </a:r>
            <a:r>
              <a:rPr lang="en-US" sz="2800">
                <a:latin typeface="Arial Black" pitchFamily="34" charset="0"/>
              </a:rPr>
              <a:t> &amp; </a:t>
            </a:r>
            <a:r>
              <a:rPr lang="en-US" sz="2800" u="sng">
                <a:solidFill>
                  <a:srgbClr val="FFFF00"/>
                </a:solidFill>
                <a:latin typeface="Arial Black" pitchFamily="34" charset="0"/>
              </a:rPr>
              <a:t>children</a:t>
            </a:r>
            <a:r>
              <a:rPr lang="en-US" sz="2800">
                <a:latin typeface="Arial Black" pitchFamily="34" charset="0"/>
              </a:rPr>
              <a:t>.</a:t>
            </a:r>
          </a:p>
          <a:p>
            <a:endParaRPr lang="en-US" sz="1100">
              <a:latin typeface="Arial Black" pitchFamily="34" charset="0"/>
            </a:endParaRPr>
          </a:p>
          <a:p>
            <a:r>
              <a:rPr lang="en-US" sz="2800">
                <a:latin typeface="Arial Black" pitchFamily="34" charset="0"/>
              </a:rPr>
              <a:t>		</a:t>
            </a:r>
            <a:r>
              <a:rPr lang="en-US" sz="2800">
                <a:solidFill>
                  <a:srgbClr val="FF0000"/>
                </a:solidFill>
                <a:latin typeface="Arial Black" pitchFamily="34" charset="0"/>
              </a:rPr>
              <a:t>Why do you think this is?</a:t>
            </a:r>
          </a:p>
          <a:p>
            <a:endParaRPr lang="en-US" sz="1100">
              <a:latin typeface="Arial Black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>
                <a:latin typeface="Arial Black" pitchFamily="34" charset="0"/>
              </a:rPr>
              <a:t>They could pay them </a:t>
            </a:r>
            <a:r>
              <a:rPr lang="en-US" sz="2800" u="sng">
                <a:solidFill>
                  <a:srgbClr val="FFFF00"/>
                </a:solidFill>
                <a:latin typeface="Arial Black" pitchFamily="34" charset="0"/>
              </a:rPr>
              <a:t>half</a:t>
            </a:r>
            <a:r>
              <a:rPr lang="en-US" sz="2800">
                <a:latin typeface="Arial Black" pitchFamily="34" charset="0"/>
              </a:rPr>
              <a:t> of what men made.</a:t>
            </a:r>
          </a:p>
          <a:p>
            <a:pPr>
              <a:buFont typeface="Wingdings" pitchFamily="2" charset="2"/>
              <a:buChar char="Ø"/>
            </a:pPr>
            <a:endParaRPr lang="en-US" sz="1100">
              <a:latin typeface="Arial Black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u="sng">
                <a:solidFill>
                  <a:srgbClr val="FFFF00"/>
                </a:solidFill>
                <a:latin typeface="Arial Black" pitchFamily="34" charset="0"/>
              </a:rPr>
              <a:t>Boys</a:t>
            </a:r>
            <a:r>
              <a:rPr lang="en-US" sz="2800">
                <a:latin typeface="Arial Black" pitchFamily="34" charset="0"/>
              </a:rPr>
              <a:t> &amp; </a:t>
            </a:r>
            <a:r>
              <a:rPr lang="en-US" sz="2800" u="sng">
                <a:solidFill>
                  <a:srgbClr val="FFFF00"/>
                </a:solidFill>
                <a:latin typeface="Arial Black" pitchFamily="34" charset="0"/>
              </a:rPr>
              <a:t>girls</a:t>
            </a:r>
            <a:r>
              <a:rPr lang="en-US" sz="2800">
                <a:latin typeface="Arial Black" pitchFamily="34" charset="0"/>
              </a:rPr>
              <a:t> as young as </a:t>
            </a:r>
            <a:r>
              <a:rPr lang="en-US" sz="2800" u="sng">
                <a:solidFill>
                  <a:srgbClr val="FFFF00"/>
                </a:solidFill>
                <a:latin typeface="Arial Black" pitchFamily="34" charset="0"/>
              </a:rPr>
              <a:t>7</a:t>
            </a:r>
            <a:r>
              <a:rPr lang="en-US" sz="2800">
                <a:latin typeface="Arial Black" pitchFamily="34" charset="0"/>
              </a:rPr>
              <a:t> worked in factories.  </a:t>
            </a:r>
          </a:p>
          <a:p>
            <a:pPr>
              <a:buFont typeface="Wingdings" pitchFamily="2" charset="2"/>
              <a:buChar char="Ø"/>
            </a:pPr>
            <a:r>
              <a:rPr lang="en-US" sz="2800">
                <a:latin typeface="Arial Black" pitchFamily="34" charset="0"/>
              </a:rPr>
              <a:t>Small children could </a:t>
            </a:r>
            <a:r>
              <a:rPr lang="en-US" sz="2800" u="sng">
                <a:solidFill>
                  <a:srgbClr val="FFFF00"/>
                </a:solidFill>
                <a:latin typeface="Arial Black" pitchFamily="34" charset="0"/>
              </a:rPr>
              <a:t>squeeze</a:t>
            </a:r>
            <a:r>
              <a:rPr lang="en-US" sz="2800">
                <a:latin typeface="Arial Black" pitchFamily="34" charset="0"/>
              </a:rPr>
              <a:t> around large machines.</a:t>
            </a:r>
          </a:p>
          <a:p>
            <a:pPr>
              <a:buFont typeface="Wingdings" pitchFamily="2" charset="2"/>
              <a:buChar char="Ø"/>
            </a:pPr>
            <a:endParaRPr lang="en-US" sz="1100">
              <a:latin typeface="Arial Black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>
                <a:latin typeface="Arial Black" pitchFamily="34" charset="0"/>
              </a:rPr>
              <a:t>Normal work day was </a:t>
            </a:r>
            <a:r>
              <a:rPr lang="en-US" sz="2800" u="sng">
                <a:solidFill>
                  <a:srgbClr val="FFFF00"/>
                </a:solidFill>
                <a:latin typeface="Arial Black" pitchFamily="34" charset="0"/>
              </a:rPr>
              <a:t>12</a:t>
            </a:r>
            <a:r>
              <a:rPr lang="en-US" sz="2800">
                <a:latin typeface="Arial Black" pitchFamily="34" charset="0"/>
              </a:rPr>
              <a:t> hours long and was a </a:t>
            </a:r>
            <a:r>
              <a:rPr lang="en-US" sz="2800" u="sng">
                <a:solidFill>
                  <a:srgbClr val="FFFF00"/>
                </a:solidFill>
                <a:latin typeface="Arial Black" pitchFamily="34" charset="0"/>
              </a:rPr>
              <a:t>6</a:t>
            </a:r>
            <a:r>
              <a:rPr lang="en-US" sz="2800">
                <a:latin typeface="Arial Black" pitchFamily="34" charset="0"/>
              </a:rPr>
              <a:t> day work week.</a:t>
            </a:r>
          </a:p>
          <a:p>
            <a:endParaRPr lang="en-US" sz="2800">
              <a:latin typeface="Arial Black" pitchFamily="34" charset="0"/>
            </a:endParaRPr>
          </a:p>
          <a:p>
            <a:endParaRPr lang="en-US" sz="2800">
              <a:latin typeface="Arial Black" pitchFamily="34" charset="0"/>
            </a:endParaRPr>
          </a:p>
          <a:p>
            <a:endParaRPr lang="en-US" sz="2800">
              <a:latin typeface="Arial Black" pitchFamily="34" charset="0"/>
            </a:endParaRPr>
          </a:p>
          <a:p>
            <a:endParaRPr lang="en-US" sz="2800">
              <a:latin typeface="Arial Black" pitchFamily="34" charset="0"/>
            </a:endParaRPr>
          </a:p>
        </p:txBody>
      </p:sp>
      <p:pic>
        <p:nvPicPr>
          <p:cNvPr id="5" name="Picture 5" descr="   monster burger">
            <a:hlinkClick r:id="rId3" tooltip="   monster_burger.png 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2400" y="2006600"/>
            <a:ext cx="58737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http://rds.yahoo.com/_ylt=A0WTbx9kAKxMaEYAWF.jzbkF/SIG=122ip43cr/EXP=1286427108/**http%3a/online-history.org/images/smallmil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9713" y="3286125"/>
            <a:ext cx="3482975" cy="339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8" name="Picture 4" descr="http://rds.yahoo.com/_ylt=A0WTefiyA6xMZiUANjajzbkF/SIG=12mac6d1e/EXP=1286427954/**http%3a/sites.google.com/site/mrmichaelpaulmendoza2/childminer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2667000"/>
            <a:ext cx="462915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2" descr="http://rds.yahoo.com/_ylt=A0WTbx..AKxMsUQAxaCjzbkF/SIG=1326jsm30/EXP=1286427198/**http%3a/www.ymca.org.au/about/PublishingImages/24%2520-%2520child%2520labo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8" y="293688"/>
            <a:ext cx="3736975" cy="277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TextBox 6"/>
          <p:cNvSpPr txBox="1">
            <a:spLocks noChangeArrowheads="1"/>
          </p:cNvSpPr>
          <p:nvPr/>
        </p:nvSpPr>
        <p:spPr bwMode="auto">
          <a:xfrm>
            <a:off x="4314825" y="463550"/>
            <a:ext cx="437832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0">
                <a:solidFill>
                  <a:srgbClr val="FF0000"/>
                </a:solidFill>
                <a:latin typeface="Arial Black" pitchFamily="34" charset="0"/>
              </a:rPr>
              <a:t>Child Labor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71755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FF0000"/>
                </a:solidFill>
                <a:latin typeface="Arial Black" pitchFamily="34" charset="0"/>
              </a:rPr>
              <a:t>Changes in Home Life</a:t>
            </a:r>
          </a:p>
        </p:txBody>
      </p:sp>
      <p:sp>
        <p:nvSpPr>
          <p:cNvPr id="47106" name="TextBox 3"/>
          <p:cNvSpPr txBox="1">
            <a:spLocks noChangeArrowheads="1"/>
          </p:cNvSpPr>
          <p:nvPr/>
        </p:nvSpPr>
        <p:spPr bwMode="auto">
          <a:xfrm>
            <a:off x="206375" y="914400"/>
            <a:ext cx="868045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 </a:t>
            </a:r>
            <a:r>
              <a:rPr lang="en-US" sz="2800" b="1">
                <a:latin typeface="Arial Black" pitchFamily="34" charset="0"/>
              </a:rPr>
              <a:t>Rich Families                                    </a:t>
            </a:r>
          </a:p>
          <a:p>
            <a:pPr>
              <a:buFontTx/>
              <a:buChar char="•"/>
            </a:pPr>
            <a:r>
              <a:rPr lang="en-US" sz="2800">
                <a:latin typeface="Arial Black" pitchFamily="34" charset="0"/>
              </a:rPr>
              <a:t>Husband supported the family</a:t>
            </a:r>
          </a:p>
          <a:p>
            <a:pPr>
              <a:buFontTx/>
              <a:buChar char="•"/>
            </a:pPr>
            <a:r>
              <a:rPr lang="en-US" sz="2800" u="sng">
                <a:solidFill>
                  <a:srgbClr val="FFFF00"/>
                </a:solidFill>
                <a:latin typeface="Arial Black" pitchFamily="34" charset="0"/>
              </a:rPr>
              <a:t>Wives</a:t>
            </a:r>
            <a:r>
              <a:rPr lang="en-US" sz="2800">
                <a:latin typeface="Arial Black" pitchFamily="34" charset="0"/>
              </a:rPr>
              <a:t> stayed home</a:t>
            </a:r>
          </a:p>
          <a:p>
            <a:pPr>
              <a:buFontTx/>
              <a:buChar char="•"/>
            </a:pPr>
            <a:r>
              <a:rPr lang="en-US" sz="2800">
                <a:latin typeface="Arial Black" pitchFamily="34" charset="0"/>
              </a:rPr>
              <a:t>A wife at home was a sign of </a:t>
            </a:r>
            <a:r>
              <a:rPr lang="en-US" sz="2800" u="sng">
                <a:solidFill>
                  <a:srgbClr val="FFFF00"/>
                </a:solidFill>
                <a:latin typeface="Arial Black" pitchFamily="34" charset="0"/>
              </a:rPr>
              <a:t>success</a:t>
            </a:r>
          </a:p>
          <a:p>
            <a:endParaRPr lang="en-US" sz="2800">
              <a:latin typeface="Arial Black" pitchFamily="34" charset="0"/>
            </a:endParaRPr>
          </a:p>
          <a:p>
            <a:r>
              <a:rPr lang="en-US" sz="2800" b="1">
                <a:latin typeface="Arial Black" pitchFamily="34" charset="0"/>
              </a:rPr>
              <a:t>Poor Families</a:t>
            </a:r>
          </a:p>
          <a:p>
            <a:pPr>
              <a:buFontTx/>
              <a:buChar char="•"/>
            </a:pPr>
            <a:r>
              <a:rPr lang="en-US" sz="2800" u="sng">
                <a:solidFill>
                  <a:srgbClr val="FFFF00"/>
                </a:solidFill>
                <a:latin typeface="Arial Black" pitchFamily="34" charset="0"/>
              </a:rPr>
              <a:t>Husbands</a:t>
            </a:r>
            <a:r>
              <a:rPr lang="en-US" sz="2800">
                <a:latin typeface="Arial Black" pitchFamily="34" charset="0"/>
              </a:rPr>
              <a:t> worked</a:t>
            </a:r>
          </a:p>
          <a:p>
            <a:pPr>
              <a:buFontTx/>
              <a:buChar char="•"/>
            </a:pPr>
            <a:r>
              <a:rPr lang="en-US" sz="2800" u="sng">
                <a:solidFill>
                  <a:srgbClr val="FFFF00"/>
                </a:solidFill>
                <a:latin typeface="Arial Black" pitchFamily="34" charset="0"/>
              </a:rPr>
              <a:t>Wives</a:t>
            </a:r>
            <a:r>
              <a:rPr lang="en-US" sz="2800">
                <a:latin typeface="Arial Black" pitchFamily="34" charset="0"/>
              </a:rPr>
              <a:t> worked</a:t>
            </a:r>
          </a:p>
          <a:p>
            <a:pPr>
              <a:buFontTx/>
              <a:buChar char="•"/>
            </a:pPr>
            <a:r>
              <a:rPr lang="en-US" sz="2800" u="sng">
                <a:solidFill>
                  <a:srgbClr val="FFFF00"/>
                </a:solidFill>
                <a:latin typeface="Arial Black" pitchFamily="34" charset="0"/>
              </a:rPr>
              <a:t>Children</a:t>
            </a:r>
            <a:r>
              <a:rPr lang="en-US" sz="2800">
                <a:latin typeface="Arial Black" pitchFamily="34" charset="0"/>
              </a:rPr>
              <a:t> worked</a:t>
            </a:r>
          </a:p>
          <a:p>
            <a:endParaRPr lang="en-US" sz="2800">
              <a:latin typeface="Arial Black" pitchFamily="34" charset="0"/>
            </a:endParaRPr>
          </a:p>
        </p:txBody>
      </p:sp>
      <p:pic>
        <p:nvPicPr>
          <p:cNvPr id="47107" name="Picture 4" descr="http://www.planetmotivation.com/images/stacks-of-money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97300" y="4089400"/>
            <a:ext cx="2370138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4" descr="http://www.planetmotivation.com/images/stacks-of-money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6988" y="4105275"/>
            <a:ext cx="2371725" cy="238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884238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FF0000"/>
                </a:solidFill>
                <a:latin typeface="Arial Black" pitchFamily="34" charset="0"/>
              </a:rPr>
              <a:t>Growing Cities</a:t>
            </a:r>
          </a:p>
        </p:txBody>
      </p:sp>
      <p:sp>
        <p:nvSpPr>
          <p:cNvPr id="49154" name="TextBox 4"/>
          <p:cNvSpPr txBox="1">
            <a:spLocks noChangeArrowheads="1"/>
          </p:cNvSpPr>
          <p:nvPr/>
        </p:nvSpPr>
        <p:spPr bwMode="auto">
          <a:xfrm>
            <a:off x="180975" y="965200"/>
            <a:ext cx="8693150" cy="53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>
                <a:latin typeface="Arial Black" pitchFamily="34" charset="0"/>
              </a:rPr>
              <a:t>New </a:t>
            </a:r>
            <a:r>
              <a:rPr lang="en-US" sz="2800" u="sng">
                <a:solidFill>
                  <a:srgbClr val="FFFF00"/>
                </a:solidFill>
                <a:latin typeface="Arial Black" pitchFamily="34" charset="0"/>
              </a:rPr>
              <a:t>cities</a:t>
            </a:r>
            <a:r>
              <a:rPr lang="en-US" sz="2800">
                <a:latin typeface="Arial Black" pitchFamily="34" charset="0"/>
              </a:rPr>
              <a:t> sprang up around factories.</a:t>
            </a:r>
          </a:p>
          <a:p>
            <a:pPr>
              <a:buFont typeface="Wingdings" pitchFamily="2" charset="2"/>
              <a:buChar char="q"/>
            </a:pPr>
            <a:endParaRPr lang="en-US" sz="1100">
              <a:latin typeface="Arial Black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800" u="sng">
                <a:solidFill>
                  <a:srgbClr val="FFFF00"/>
                </a:solidFill>
                <a:latin typeface="Arial Black" pitchFamily="34" charset="0"/>
              </a:rPr>
              <a:t>Urbanization</a:t>
            </a:r>
            <a:r>
              <a:rPr lang="en-US" sz="2800">
                <a:latin typeface="Arial Black" pitchFamily="34" charset="0"/>
              </a:rPr>
              <a:t> of cities began.</a:t>
            </a:r>
          </a:p>
          <a:p>
            <a:endParaRPr lang="en-US" sz="2800">
              <a:latin typeface="Arial Black" pitchFamily="34" charset="0"/>
            </a:endParaRPr>
          </a:p>
          <a:p>
            <a:r>
              <a:rPr lang="en-US" sz="2800">
                <a:latin typeface="Arial Black" pitchFamily="34" charset="0"/>
              </a:rPr>
              <a:t>Growing cities had many </a:t>
            </a:r>
            <a:r>
              <a:rPr lang="en-US" sz="2800" u="sng">
                <a:solidFill>
                  <a:srgbClr val="FFFF00"/>
                </a:solidFill>
                <a:latin typeface="Arial Black" pitchFamily="34" charset="0"/>
              </a:rPr>
              <a:t>problems</a:t>
            </a:r>
            <a:r>
              <a:rPr lang="en-US" sz="2800">
                <a:latin typeface="Arial Black" pitchFamily="34" charset="0"/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en-US" sz="2800">
                <a:latin typeface="Arial Black" pitchFamily="34" charset="0"/>
              </a:rPr>
              <a:t>Pollution</a:t>
            </a:r>
          </a:p>
          <a:p>
            <a:pPr>
              <a:buFont typeface="Wingdings" pitchFamily="2" charset="2"/>
              <a:buChar char="Ø"/>
            </a:pPr>
            <a:r>
              <a:rPr lang="en-US" sz="2800" u="sng">
                <a:solidFill>
                  <a:srgbClr val="FFFF00"/>
                </a:solidFill>
                <a:latin typeface="Arial Black" pitchFamily="34" charset="0"/>
              </a:rPr>
              <a:t>Disease</a:t>
            </a:r>
          </a:p>
          <a:p>
            <a:pPr>
              <a:buFont typeface="Wingdings" pitchFamily="2" charset="2"/>
              <a:buChar char="Ø"/>
            </a:pPr>
            <a:r>
              <a:rPr lang="en-US" sz="2800">
                <a:latin typeface="Arial Black" pitchFamily="34" charset="0"/>
              </a:rPr>
              <a:t>Overpopulation</a:t>
            </a:r>
          </a:p>
          <a:p>
            <a:endParaRPr lang="en-US" sz="2800">
              <a:latin typeface="Arial Black" pitchFamily="34" charset="0"/>
            </a:endParaRPr>
          </a:p>
          <a:p>
            <a:r>
              <a:rPr lang="en-US" sz="2800">
                <a:latin typeface="Arial Black" pitchFamily="34" charset="0"/>
              </a:rPr>
              <a:t>Cities had </a:t>
            </a:r>
            <a:r>
              <a:rPr lang="en-US" sz="2800" u="sng">
                <a:solidFill>
                  <a:srgbClr val="FFFF00"/>
                </a:solidFill>
                <a:latin typeface="Arial Black" pitchFamily="34" charset="0"/>
              </a:rPr>
              <a:t>attractions</a:t>
            </a:r>
            <a:r>
              <a:rPr lang="en-US" sz="2800">
                <a:latin typeface="Arial Black" pitchFamily="34" charset="0"/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en-US" sz="2800">
                <a:latin typeface="Arial Black" pitchFamily="34" charset="0"/>
              </a:rPr>
              <a:t>Shopping in fine stores</a:t>
            </a:r>
          </a:p>
          <a:p>
            <a:pPr>
              <a:buFont typeface="Wingdings" pitchFamily="2" charset="2"/>
              <a:buChar char="Ø"/>
            </a:pPr>
            <a:r>
              <a:rPr lang="en-US" sz="2800">
                <a:latin typeface="Arial Black" pitchFamily="34" charset="0"/>
              </a:rPr>
              <a:t>Theaters</a:t>
            </a:r>
          </a:p>
          <a:p>
            <a:pPr>
              <a:buFont typeface="Wingdings" pitchFamily="2" charset="2"/>
              <a:buChar char="Ø"/>
            </a:pPr>
            <a:r>
              <a:rPr lang="en-US" sz="2800" u="sng">
                <a:solidFill>
                  <a:srgbClr val="FFFF00"/>
                </a:solidFill>
                <a:latin typeface="Arial Black" pitchFamily="34" charset="0"/>
              </a:rPr>
              <a:t>Museums</a:t>
            </a:r>
          </a:p>
        </p:txBody>
      </p:sp>
      <p:pic>
        <p:nvPicPr>
          <p:cNvPr id="49155" name="Picture 2" descr="http://rds.yahoo.com/_ylt=A0WTbx5HFqpMPCQA2t6jzbkF/SIG=136ij3f6d/EXP=1286301639/**http%3a/www.istp.murdoch.edu.au/ISTP/casestudies/Case_Studies_Asia/urbwater/E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03825" y="3979863"/>
            <a:ext cx="3784600" cy="265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3"/>
          <p:cNvSpPr txBox="1">
            <a:spLocks noChangeArrowheads="1"/>
          </p:cNvSpPr>
          <p:nvPr/>
        </p:nvSpPr>
        <p:spPr bwMode="auto">
          <a:xfrm>
            <a:off x="282575" y="193675"/>
            <a:ext cx="8307388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rgbClr val="FF0000"/>
                </a:solidFill>
                <a:latin typeface="Arial Black" pitchFamily="34" charset="0"/>
              </a:rPr>
              <a:t>Terms to Know</a:t>
            </a:r>
          </a:p>
        </p:txBody>
      </p:sp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166688" y="1416050"/>
            <a:ext cx="8732837" cy="594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 u="sng">
                <a:solidFill>
                  <a:srgbClr val="FF0000"/>
                </a:solidFill>
                <a:latin typeface="Arial Black" pitchFamily="34" charset="0"/>
              </a:rPr>
              <a:t>Capital</a:t>
            </a:r>
            <a:r>
              <a:rPr lang="en-US" sz="2800" i="1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2800" i="1">
                <a:latin typeface="Arial Black" pitchFamily="34" charset="0"/>
              </a:rPr>
              <a:t>– large amounts of money.</a:t>
            </a:r>
          </a:p>
          <a:p>
            <a:endParaRPr lang="en-US" sz="1200" i="1">
              <a:latin typeface="Arial Black" pitchFamily="34" charset="0"/>
            </a:endParaRPr>
          </a:p>
          <a:p>
            <a:r>
              <a:rPr lang="en-US" sz="2800" i="1" u="sng">
                <a:solidFill>
                  <a:srgbClr val="FF0000"/>
                </a:solidFill>
                <a:latin typeface="Arial Black" pitchFamily="34" charset="0"/>
              </a:rPr>
              <a:t>Capitalist</a:t>
            </a:r>
            <a:r>
              <a:rPr lang="en-US" sz="2800" i="1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2800" i="1">
                <a:latin typeface="Arial Black" pitchFamily="34" charset="0"/>
              </a:rPr>
              <a:t>– person who invests in a business in order to make a profit.</a:t>
            </a:r>
          </a:p>
          <a:p>
            <a:endParaRPr lang="en-US" sz="1200" i="1">
              <a:latin typeface="Arial Black" pitchFamily="34" charset="0"/>
            </a:endParaRPr>
          </a:p>
          <a:p>
            <a:r>
              <a:rPr lang="en-US" sz="2800" i="1" u="sng">
                <a:solidFill>
                  <a:srgbClr val="FF0000"/>
                </a:solidFill>
                <a:latin typeface="Arial Black" pitchFamily="34" charset="0"/>
              </a:rPr>
              <a:t>Spinning Jenny</a:t>
            </a:r>
            <a:r>
              <a:rPr lang="en-US" sz="2800" i="1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2800" i="1">
                <a:latin typeface="Arial Black" pitchFamily="34" charset="0"/>
              </a:rPr>
              <a:t>– machine that can spin several threads at once.</a:t>
            </a:r>
          </a:p>
          <a:p>
            <a:endParaRPr lang="en-US" sz="1200" i="1">
              <a:latin typeface="Arial Black" pitchFamily="34" charset="0"/>
            </a:endParaRPr>
          </a:p>
          <a:p>
            <a:r>
              <a:rPr lang="en-US" sz="2800" i="1" u="sng">
                <a:solidFill>
                  <a:srgbClr val="FF0000"/>
                </a:solidFill>
                <a:latin typeface="Arial Black" pitchFamily="34" charset="0"/>
              </a:rPr>
              <a:t>Urbanization</a:t>
            </a:r>
            <a:r>
              <a:rPr lang="en-US" sz="2800" i="1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2800" i="1">
                <a:latin typeface="Arial Black" pitchFamily="34" charset="0"/>
              </a:rPr>
              <a:t>– movement of the population from farms to cities.</a:t>
            </a:r>
          </a:p>
          <a:p>
            <a:endParaRPr lang="en-US" sz="1200" i="1">
              <a:latin typeface="Arial Black" pitchFamily="34" charset="0"/>
            </a:endParaRPr>
          </a:p>
          <a:p>
            <a:r>
              <a:rPr lang="en-US" sz="2800" i="1" u="sng">
                <a:solidFill>
                  <a:srgbClr val="FF0000"/>
                </a:solidFill>
                <a:latin typeface="Arial Black" pitchFamily="34" charset="0"/>
              </a:rPr>
              <a:t>Factory System</a:t>
            </a:r>
            <a:r>
              <a:rPr lang="en-US" sz="2800" i="1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2800" i="1">
                <a:latin typeface="Arial Black" pitchFamily="34" charset="0"/>
              </a:rPr>
              <a:t>– method of producing goods that brought workers &amp; machinery together in one place.</a:t>
            </a:r>
          </a:p>
          <a:p>
            <a:endParaRPr lang="en-US" sz="2800">
              <a:latin typeface="Arial Black" pitchFamily="34" charset="0"/>
            </a:endParaRPr>
          </a:p>
          <a:p>
            <a:endParaRPr lang="en-US" sz="2800">
              <a:latin typeface="Arial Black" pitchFamily="34" charset="0"/>
            </a:endParaRPr>
          </a:p>
        </p:txBody>
      </p:sp>
      <p:pic>
        <p:nvPicPr>
          <p:cNvPr id="16387" name="Picture 13" descr="http://65.181.132.4/_thumbs/0008-0802-2220-2735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9150" y="193675"/>
            <a:ext cx="1725613" cy="198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309563" y="158750"/>
            <a:ext cx="8531225" cy="1143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FF0000"/>
                </a:solidFill>
                <a:latin typeface="Arial Black" pitchFamily="34" charset="0"/>
              </a:rPr>
              <a:t>The Industrial Revolution Begins</a:t>
            </a:r>
          </a:p>
        </p:txBody>
      </p:sp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0" y="1196975"/>
            <a:ext cx="9144000" cy="539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u="sng">
                <a:solidFill>
                  <a:srgbClr val="FFFF00"/>
                </a:solidFill>
                <a:latin typeface="Arial Black" pitchFamily="34" charset="0"/>
              </a:rPr>
              <a:t>Industrial Revolution</a:t>
            </a:r>
            <a:r>
              <a:rPr lang="en-US" sz="2800">
                <a:latin typeface="Arial Black" pitchFamily="34" charset="0"/>
              </a:rPr>
              <a:t> –a long, slow process that completely changed the way in which goods were produced.</a:t>
            </a:r>
          </a:p>
          <a:p>
            <a:endParaRPr lang="en-US" sz="1200">
              <a:latin typeface="Arial Black" pitchFamily="34" charset="0"/>
            </a:endParaRPr>
          </a:p>
          <a:p>
            <a:r>
              <a:rPr lang="en-US" sz="2800">
                <a:latin typeface="Arial Black" pitchFamily="34" charset="0"/>
              </a:rPr>
              <a:t>Before the 1800s, most Americans were </a:t>
            </a:r>
            <a:r>
              <a:rPr lang="en-US" sz="2800" u="sng">
                <a:solidFill>
                  <a:srgbClr val="FFFF00"/>
                </a:solidFill>
                <a:latin typeface="Arial Black" pitchFamily="34" charset="0"/>
              </a:rPr>
              <a:t>farmers</a:t>
            </a:r>
            <a:r>
              <a:rPr lang="en-US" sz="2800">
                <a:latin typeface="Arial Black" pitchFamily="34" charset="0"/>
              </a:rPr>
              <a:t> &amp; most goods were produced by </a:t>
            </a:r>
            <a:r>
              <a:rPr lang="en-US" sz="2800" u="sng">
                <a:solidFill>
                  <a:srgbClr val="FFFF00"/>
                </a:solidFill>
                <a:latin typeface="Arial Black" pitchFamily="34" charset="0"/>
              </a:rPr>
              <a:t>hand</a:t>
            </a:r>
            <a:r>
              <a:rPr lang="en-US" sz="2800">
                <a:latin typeface="Arial Black" pitchFamily="34" charset="0"/>
              </a:rPr>
              <a:t>.</a:t>
            </a:r>
          </a:p>
          <a:p>
            <a:endParaRPr lang="en-US" sz="2800">
              <a:latin typeface="Arial Black" pitchFamily="34" charset="0"/>
            </a:endParaRPr>
          </a:p>
          <a:p>
            <a:pPr algn="ctr"/>
            <a:r>
              <a:rPr lang="en-US" sz="2800" u="sng">
                <a:solidFill>
                  <a:srgbClr val="FF0000"/>
                </a:solidFill>
                <a:latin typeface="Arial Black" pitchFamily="34" charset="0"/>
              </a:rPr>
              <a:t>Progress of the Industrial Revolution</a:t>
            </a:r>
          </a:p>
          <a:p>
            <a:pPr>
              <a:buFont typeface="Wingdings" pitchFamily="2" charset="2"/>
              <a:buChar char="Ø"/>
            </a:pPr>
            <a:r>
              <a:rPr lang="en-US" sz="2800" u="sng">
                <a:solidFill>
                  <a:srgbClr val="FFFF00"/>
                </a:solidFill>
                <a:latin typeface="Arial Black" pitchFamily="34" charset="0"/>
              </a:rPr>
              <a:t>Machines</a:t>
            </a:r>
            <a:r>
              <a:rPr lang="en-US" sz="2800">
                <a:latin typeface="Arial Black" pitchFamily="34" charset="0"/>
              </a:rPr>
              <a:t> replace hand tools</a:t>
            </a:r>
          </a:p>
          <a:p>
            <a:pPr>
              <a:buFont typeface="Wingdings" pitchFamily="2" charset="2"/>
              <a:buChar char="Ø"/>
            </a:pPr>
            <a:r>
              <a:rPr lang="en-US" sz="2800" u="sng">
                <a:solidFill>
                  <a:srgbClr val="FFFF00"/>
                </a:solidFill>
                <a:latin typeface="Arial Black" pitchFamily="34" charset="0"/>
              </a:rPr>
              <a:t>Steam power</a:t>
            </a:r>
            <a:r>
              <a:rPr lang="en-US" sz="2800">
                <a:latin typeface="Arial Black" pitchFamily="34" charset="0"/>
              </a:rPr>
              <a:t> replaces human &amp; animal power</a:t>
            </a:r>
          </a:p>
          <a:p>
            <a:pPr>
              <a:buFont typeface="Wingdings" pitchFamily="2" charset="2"/>
              <a:buChar char="Ø"/>
            </a:pPr>
            <a:r>
              <a:rPr lang="en-US" sz="2800">
                <a:latin typeface="Arial Black" pitchFamily="34" charset="0"/>
              </a:rPr>
              <a:t>Economy shifts towards </a:t>
            </a:r>
            <a:r>
              <a:rPr lang="en-US" sz="2800" u="sng">
                <a:solidFill>
                  <a:srgbClr val="FFFF00"/>
                </a:solidFill>
                <a:latin typeface="Arial Black" pitchFamily="34" charset="0"/>
              </a:rPr>
              <a:t>manufacturing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84150"/>
            <a:ext cx="8229600" cy="7556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New Technology</a:t>
            </a: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0482" name="TextBox 3"/>
          <p:cNvSpPr txBox="1">
            <a:spLocks noChangeArrowheads="1"/>
          </p:cNvSpPr>
          <p:nvPr/>
        </p:nvSpPr>
        <p:spPr bwMode="auto">
          <a:xfrm>
            <a:off x="231775" y="992188"/>
            <a:ext cx="8705850" cy="624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>
                <a:latin typeface="Arial Black" pitchFamily="34" charset="0"/>
              </a:rPr>
              <a:t>Industrial Revolution started in </a:t>
            </a:r>
            <a:r>
              <a:rPr lang="en-US" sz="2800" u="sng">
                <a:solidFill>
                  <a:srgbClr val="FFFF00"/>
                </a:solidFill>
                <a:latin typeface="Arial Black" pitchFamily="34" charset="0"/>
              </a:rPr>
              <a:t>Britain</a:t>
            </a:r>
            <a:r>
              <a:rPr lang="en-US" sz="2800">
                <a:latin typeface="Arial Black" pitchFamily="34" charset="0"/>
              </a:rPr>
              <a:t> in the mid 1700s.</a:t>
            </a:r>
          </a:p>
          <a:p>
            <a:pPr>
              <a:buFont typeface="Wingdings" pitchFamily="2" charset="2"/>
              <a:buChar char="Ø"/>
            </a:pPr>
            <a:endParaRPr lang="en-US" sz="1200">
              <a:latin typeface="Arial Black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>
                <a:latin typeface="Arial Black" pitchFamily="34" charset="0"/>
              </a:rPr>
              <a:t>Demand for </a:t>
            </a:r>
            <a:r>
              <a:rPr lang="en-US" sz="2800" b="1" u="sng">
                <a:solidFill>
                  <a:srgbClr val="FFFF00"/>
                </a:solidFill>
                <a:latin typeface="Arial Black" pitchFamily="34" charset="0"/>
              </a:rPr>
              <a:t>cloth</a:t>
            </a:r>
            <a:r>
              <a:rPr lang="en-US" sz="2800" b="1">
                <a:latin typeface="Arial Black" pitchFamily="34" charset="0"/>
              </a:rPr>
              <a:t> grew leading to new inventions to increase production and speed.</a:t>
            </a:r>
            <a:r>
              <a:rPr lang="en-US" sz="2800" b="1">
                <a:solidFill>
                  <a:schemeClr val="bg1"/>
                </a:solidFill>
                <a:latin typeface="Lucida Sans Unicode" pitchFamily="34" charset="0"/>
              </a:rPr>
              <a:t> </a:t>
            </a:r>
            <a:r>
              <a:rPr lang="en-US" sz="2800" b="1">
                <a:latin typeface="Arial Black" pitchFamily="34" charset="0"/>
              </a:rPr>
              <a:t>In the 1600s cotton cloth imported from India became popular.</a:t>
            </a:r>
          </a:p>
          <a:p>
            <a:pPr>
              <a:buFont typeface="Wingdings" pitchFamily="2" charset="2"/>
              <a:buChar char="Ø"/>
            </a:pPr>
            <a:endParaRPr lang="en-US" sz="1200" b="1">
              <a:latin typeface="Arial Black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>
                <a:latin typeface="Arial Black" pitchFamily="34" charset="0"/>
              </a:rPr>
              <a:t>British merchants organize cotton industry at home.</a:t>
            </a:r>
          </a:p>
          <a:p>
            <a:pPr>
              <a:buFont typeface="Wingdings" pitchFamily="2" charset="2"/>
              <a:buChar char="Ø"/>
            </a:pPr>
            <a:endParaRPr lang="en-US" sz="1200" b="1">
              <a:latin typeface="Arial Black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sz="1200">
              <a:latin typeface="Arial Black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>
                <a:latin typeface="Arial Black" pitchFamily="34" charset="0"/>
              </a:rPr>
              <a:t>British </a:t>
            </a:r>
            <a:r>
              <a:rPr lang="en-US" sz="2800" u="sng">
                <a:solidFill>
                  <a:srgbClr val="FFFF00"/>
                </a:solidFill>
                <a:latin typeface="Arial Black" pitchFamily="34" charset="0"/>
              </a:rPr>
              <a:t>inventors</a:t>
            </a:r>
            <a:r>
              <a:rPr lang="en-US" sz="2800">
                <a:latin typeface="Arial Black" pitchFamily="34" charset="0"/>
              </a:rPr>
              <a:t> developed  new machines that transformed the </a:t>
            </a:r>
            <a:r>
              <a:rPr lang="en-US" sz="2800" u="sng">
                <a:solidFill>
                  <a:srgbClr val="FFFF00"/>
                </a:solidFill>
                <a:latin typeface="Arial Black" pitchFamily="34" charset="0"/>
              </a:rPr>
              <a:t>textile industry.</a:t>
            </a:r>
          </a:p>
          <a:p>
            <a:pPr>
              <a:buFont typeface="Wingdings" pitchFamily="2" charset="2"/>
              <a:buChar char="Ø"/>
            </a:pPr>
            <a:endParaRPr lang="en-US" sz="1200" u="sng">
              <a:solidFill>
                <a:srgbClr val="FFFF00"/>
              </a:solidFill>
              <a:latin typeface="Arial Black" pitchFamily="34" charset="0"/>
            </a:endParaRPr>
          </a:p>
          <a:p>
            <a:endParaRPr lang="en-US" sz="1200" b="1" u="sng">
              <a:solidFill>
                <a:srgbClr val="FFFF00"/>
              </a:solidFill>
              <a:latin typeface="Arial Black" pitchFamily="34" charset="0"/>
            </a:endParaRPr>
          </a:p>
          <a:p>
            <a:endParaRPr lang="en-US" sz="1200">
              <a:latin typeface="Arial Black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sz="1200">
              <a:latin typeface="Arial Black" pitchFamily="34" charset="0"/>
            </a:endParaRPr>
          </a:p>
        </p:txBody>
      </p:sp>
      <p:pic>
        <p:nvPicPr>
          <p:cNvPr id="20483" name="Picture 2" descr="http://rds.yahoo.com/_ylt=A0WTb_uRGKpM4xwADFqjzbkF/SIG=127ssj0n5/EXP=1286302225/**http%3a/www.zoomstore.com/europe/britain/Flagbig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7775" y="3563938"/>
            <a:ext cx="1360488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https://eee.uci.edu/clients/bjbecker/SpinningWeb/spinningshuttleka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2263" y="2816225"/>
            <a:ext cx="4700587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Box 4"/>
          <p:cNvSpPr txBox="1">
            <a:spLocks noChangeArrowheads="1"/>
          </p:cNvSpPr>
          <p:nvPr/>
        </p:nvSpPr>
        <p:spPr bwMode="auto">
          <a:xfrm>
            <a:off x="360363" y="166688"/>
            <a:ext cx="81788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 Black" pitchFamily="34" charset="0"/>
              </a:rPr>
              <a:t>Flying Shuttle &amp; Spinning Jenny</a:t>
            </a:r>
          </a:p>
          <a:p>
            <a:pPr algn="ctr"/>
            <a:endParaRPr lang="en-US" sz="800">
              <a:solidFill>
                <a:srgbClr val="FF0000"/>
              </a:solidFill>
              <a:latin typeface="Arial Black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>
                <a:latin typeface="Arial Black" pitchFamily="34" charset="0"/>
              </a:rPr>
              <a:t>Invented in 1733 by </a:t>
            </a:r>
            <a:r>
              <a:rPr lang="en-US" sz="2800" u="sng">
                <a:solidFill>
                  <a:srgbClr val="FFFF00"/>
                </a:solidFill>
                <a:latin typeface="Arial Black" pitchFamily="34" charset="0"/>
              </a:rPr>
              <a:t>John Kay</a:t>
            </a:r>
            <a:r>
              <a:rPr lang="en-US" sz="2800">
                <a:latin typeface="Arial Black" pitchFamily="34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800" b="1" u="sng">
                <a:solidFill>
                  <a:srgbClr val="FFFF00"/>
                </a:solidFill>
                <a:latin typeface="Arial Black" pitchFamily="34" charset="0"/>
              </a:rPr>
              <a:t>Flying shuttle</a:t>
            </a:r>
            <a:r>
              <a:rPr lang="en-US" sz="2800" b="1">
                <a:latin typeface="Arial Black" pitchFamily="34" charset="0"/>
              </a:rPr>
              <a:t> – invention that enabled weavers to weave faster.</a:t>
            </a:r>
          </a:p>
          <a:p>
            <a:pPr>
              <a:buFont typeface="Wingdings" pitchFamily="2" charset="2"/>
              <a:buChar char="Ø"/>
            </a:pPr>
            <a:endParaRPr lang="en-US" sz="1200" b="1">
              <a:latin typeface="Arial Black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>
                <a:latin typeface="Arial Black" pitchFamily="34" charset="0"/>
              </a:rPr>
              <a:t>Now weavers were outpacing spinners.</a:t>
            </a:r>
          </a:p>
          <a:p>
            <a:endParaRPr lang="en-US" sz="2800">
              <a:latin typeface="Arial Black" pitchFamily="34" charset="0"/>
            </a:endParaRPr>
          </a:p>
          <a:p>
            <a:endParaRPr lang="en-US" sz="2800">
              <a:latin typeface="Arial Black" pitchFamily="34" charset="0"/>
            </a:endParaRPr>
          </a:p>
        </p:txBody>
      </p:sp>
      <p:pic>
        <p:nvPicPr>
          <p:cNvPr id="22531" name="Picture 4" descr="http://rds.yahoo.com/_ylt=A0PDoS8GnqpMdTYAHUyjzbkF/SIG=12i1vfe4u/EXP=1286336390/**http%3a/www.cottontown.org/Nimoi/sites/CT/resources/jb0434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78463" y="2897188"/>
            <a:ext cx="2409825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http://rds.yahoo.com/_ylt=A0PDoS028odNRnUA6kOjzbkF/SIG=12c820du9/EXP=1300783798/**http%3a/www.grimshaworigin.org/images/England/ArkPeel.jpg"/>
          <p:cNvPicPr>
            <a:picLocks noChangeAspect="1" noChangeArrowheads="1"/>
          </p:cNvPicPr>
          <p:nvPr/>
        </p:nvPicPr>
        <p:blipFill>
          <a:blip r:embed="rId3"/>
          <a:srcRect r="42081"/>
          <a:stretch>
            <a:fillRect/>
          </a:stretch>
        </p:blipFill>
        <p:spPr bwMode="auto">
          <a:xfrm>
            <a:off x="166688" y="160338"/>
            <a:ext cx="269240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extBox 6"/>
          <p:cNvSpPr txBox="1">
            <a:spLocks noChangeArrowheads="1"/>
          </p:cNvSpPr>
          <p:nvPr/>
        </p:nvSpPr>
        <p:spPr bwMode="auto">
          <a:xfrm>
            <a:off x="3360738" y="153988"/>
            <a:ext cx="5783262" cy="850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>
                <a:latin typeface="Arial Black" pitchFamily="34" charset="0"/>
              </a:rPr>
              <a:t>In 1764, </a:t>
            </a:r>
            <a:r>
              <a:rPr lang="en-US" sz="2800" u="sng">
                <a:solidFill>
                  <a:srgbClr val="FFFF00"/>
                </a:solidFill>
                <a:latin typeface="Arial Black" pitchFamily="34" charset="0"/>
              </a:rPr>
              <a:t>James Hargreaves</a:t>
            </a:r>
            <a:r>
              <a:rPr lang="en-US" sz="2800">
                <a:latin typeface="Arial Black" pitchFamily="34" charset="0"/>
              </a:rPr>
              <a:t> developed the </a:t>
            </a:r>
            <a:r>
              <a:rPr lang="en-US" sz="2800" u="sng">
                <a:solidFill>
                  <a:srgbClr val="FFFF00"/>
                </a:solidFill>
                <a:latin typeface="Arial Black" pitchFamily="34" charset="0"/>
              </a:rPr>
              <a:t>spinning jenny. </a:t>
            </a:r>
            <a:endParaRPr lang="en-US" sz="1200" u="sng">
              <a:solidFill>
                <a:srgbClr val="FFFF00"/>
              </a:solidFill>
              <a:latin typeface="Arial Black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>
                <a:latin typeface="Arial Black" pitchFamily="34" charset="0"/>
              </a:rPr>
              <a:t>Since the Middle Ages, workers had used spinning wheels to make </a:t>
            </a:r>
            <a:r>
              <a:rPr lang="en-US" sz="2800" u="sng">
                <a:solidFill>
                  <a:srgbClr val="FFFF00"/>
                </a:solidFill>
                <a:latin typeface="Arial Black" pitchFamily="34" charset="0"/>
              </a:rPr>
              <a:t>thread</a:t>
            </a:r>
            <a:r>
              <a:rPr lang="en-US" sz="2800">
                <a:latin typeface="Arial Black" pitchFamily="34" charset="0"/>
              </a:rPr>
              <a:t>; however, a spinning wheel only produced </a:t>
            </a:r>
            <a:r>
              <a:rPr lang="en-US" sz="2800" u="sng">
                <a:solidFill>
                  <a:srgbClr val="FFFF00"/>
                </a:solidFill>
                <a:latin typeface="Arial Black" pitchFamily="34" charset="0"/>
              </a:rPr>
              <a:t>one thread</a:t>
            </a:r>
            <a:r>
              <a:rPr lang="en-US" sz="2800">
                <a:latin typeface="Arial Black" pitchFamily="34" charset="0"/>
              </a:rPr>
              <a:t> at a time.</a:t>
            </a:r>
          </a:p>
          <a:p>
            <a:pPr>
              <a:buFont typeface="Wingdings" pitchFamily="2" charset="2"/>
              <a:buChar char="Ø"/>
            </a:pPr>
            <a:endParaRPr lang="en-US" sz="1200">
              <a:latin typeface="Arial Black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>
                <a:latin typeface="Arial Black" pitchFamily="34" charset="0"/>
              </a:rPr>
              <a:t>The </a:t>
            </a:r>
            <a:r>
              <a:rPr lang="en-US" sz="2800" u="sng">
                <a:solidFill>
                  <a:srgbClr val="FFFF00"/>
                </a:solidFill>
                <a:latin typeface="Arial Black" pitchFamily="34" charset="0"/>
              </a:rPr>
              <a:t>spinning jenny</a:t>
            </a:r>
            <a:r>
              <a:rPr lang="en-US" sz="2800">
                <a:latin typeface="Arial Black" pitchFamily="34" charset="0"/>
              </a:rPr>
              <a:t> was a machine that could spin </a:t>
            </a:r>
            <a:r>
              <a:rPr lang="en-US" sz="2800" u="sng">
                <a:solidFill>
                  <a:srgbClr val="FFFF00"/>
                </a:solidFill>
                <a:latin typeface="Arial Black" pitchFamily="34" charset="0"/>
              </a:rPr>
              <a:t>several threads</a:t>
            </a:r>
            <a:r>
              <a:rPr lang="en-US" sz="2800">
                <a:latin typeface="Arial Black" pitchFamily="34" charset="0"/>
              </a:rPr>
              <a:t> at once.</a:t>
            </a:r>
          </a:p>
          <a:p>
            <a:pPr>
              <a:buFont typeface="Wingdings" pitchFamily="2" charset="2"/>
              <a:buChar char="Ø"/>
            </a:pPr>
            <a:endParaRPr lang="en-US" sz="1200">
              <a:latin typeface="Arial Black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>
                <a:latin typeface="Arial Black" pitchFamily="34" charset="0"/>
              </a:rPr>
              <a:t>One person could do the job of 50.</a:t>
            </a:r>
          </a:p>
          <a:p>
            <a:pPr>
              <a:buFont typeface="Wingdings" pitchFamily="2" charset="2"/>
              <a:buChar char="Ø"/>
            </a:pPr>
            <a:endParaRPr lang="en-US" sz="2800">
              <a:latin typeface="Arial Black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sz="2800">
              <a:latin typeface="Arial Black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sz="2800">
              <a:latin typeface="Arial Black" pitchFamily="34" charset="0"/>
            </a:endParaRPr>
          </a:p>
          <a:p>
            <a:endParaRPr lang="en-US" sz="1200">
              <a:latin typeface="Arial Black" pitchFamily="34" charset="0"/>
            </a:endParaRPr>
          </a:p>
          <a:p>
            <a:endParaRPr lang="en-US" sz="1200">
              <a:latin typeface="Arial Black" pitchFamily="34" charset="0"/>
            </a:endParaRPr>
          </a:p>
          <a:p>
            <a:r>
              <a:rPr lang="en-US" sz="2800">
                <a:latin typeface="Arial Black" pitchFamily="34" charset="0"/>
              </a:rPr>
              <a:t>         </a:t>
            </a:r>
          </a:p>
        </p:txBody>
      </p:sp>
      <p:pic>
        <p:nvPicPr>
          <p:cNvPr id="24579" name="Picture 8" descr="https://eee.uci.edu/clients/bjbecker/SpinningWeb/spinningjenny2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7800" y="3503613"/>
            <a:ext cx="3182938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55688" y="5578475"/>
            <a:ext cx="716121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 Black" pitchFamily="34" charset="0"/>
              </a:rPr>
              <a:t> </a:t>
            </a:r>
            <a:r>
              <a:rPr lang="en-US" sz="2800">
                <a:solidFill>
                  <a:srgbClr val="FF0000"/>
                </a:solidFill>
                <a:latin typeface="Arial Black" pitchFamily="34" charset="0"/>
              </a:rPr>
              <a:t>Why do you think these inventions were important?</a:t>
            </a:r>
            <a:endParaRPr lang="en-US" sz="2800">
              <a:latin typeface="Lucida Sans Unicode" pitchFamily="34" charset="0"/>
            </a:endParaRPr>
          </a:p>
        </p:txBody>
      </p:sp>
      <p:pic>
        <p:nvPicPr>
          <p:cNvPr id="7" name="Picture 5" descr="   monster burger">
            <a:hlinkClick r:id="rId3" tooltip="   monster_burger.png 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5" y="5646738"/>
            <a:ext cx="7588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 descr="http://industrialrevolutionresearch.com/images/spining_jenny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1DE"/>
              </a:clrFrom>
              <a:clrTo>
                <a:srgbClr val="FFF1D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6688" y="160338"/>
            <a:ext cx="4702175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https://eee.uci.edu/clients/bjbecker/SpinningWeb/spinningshuttlekay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14913" y="1846263"/>
            <a:ext cx="3921125" cy="320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60363" y="3335338"/>
            <a:ext cx="2447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 Black" pitchFamily="34" charset="0"/>
              </a:rPr>
              <a:t>Spinning Jenny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395913" y="1339850"/>
            <a:ext cx="3219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  <a:latin typeface="Arial Black" pitchFamily="34" charset="0"/>
              </a:rPr>
              <a:t>Flying Shuttle</a:t>
            </a: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390525" y="4872038"/>
            <a:ext cx="7893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hlinkClick r:id="rId7"/>
              </a:rPr>
              <a:t>http://videos.howstuffworks.com/discovery/31667-industrial-revelations-spinning-jenny-video.htm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6850"/>
            <a:ext cx="8229600" cy="7429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Factory System</a:t>
            </a: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96863" y="927100"/>
            <a:ext cx="8448675" cy="600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>
                <a:latin typeface="Arial Black" pitchFamily="34" charset="0"/>
              </a:rPr>
              <a:t>New </a:t>
            </a:r>
            <a:r>
              <a:rPr lang="en-US" sz="2800" u="sng">
                <a:solidFill>
                  <a:srgbClr val="FFFF00"/>
                </a:solidFill>
                <a:latin typeface="Arial Black" pitchFamily="34" charset="0"/>
              </a:rPr>
              <a:t>inventions</a:t>
            </a:r>
            <a:r>
              <a:rPr lang="en-US" sz="2800">
                <a:latin typeface="Arial Black" pitchFamily="34" charset="0"/>
              </a:rPr>
              <a:t> led to a new system of producing goods.</a:t>
            </a:r>
          </a:p>
          <a:p>
            <a:pPr>
              <a:buFont typeface="Wingdings" pitchFamily="2" charset="2"/>
              <a:buChar char="Ø"/>
            </a:pPr>
            <a:endParaRPr lang="en-US" sz="1200">
              <a:latin typeface="Arial Black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>
                <a:latin typeface="Arial Black" pitchFamily="34" charset="0"/>
              </a:rPr>
              <a:t>Before the Industrial Revolution, most spinning &amp; weaving took place at </a:t>
            </a:r>
            <a:r>
              <a:rPr lang="en-US" sz="2800" u="sng">
                <a:solidFill>
                  <a:srgbClr val="FFFF00"/>
                </a:solidFill>
                <a:latin typeface="Arial Black" pitchFamily="34" charset="0"/>
              </a:rPr>
              <a:t>home</a:t>
            </a:r>
            <a:r>
              <a:rPr lang="en-US" sz="2800">
                <a:latin typeface="Arial Black" pitchFamily="34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en-US" sz="1200">
              <a:latin typeface="Arial Black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>
                <a:latin typeface="Arial Black" pitchFamily="34" charset="0"/>
              </a:rPr>
              <a:t>New machines were large &amp; had to be housed in </a:t>
            </a:r>
            <a:r>
              <a:rPr lang="en-US" sz="2800" u="sng">
                <a:solidFill>
                  <a:srgbClr val="FFFF00"/>
                </a:solidFill>
                <a:latin typeface="Arial Black" pitchFamily="34" charset="0"/>
              </a:rPr>
              <a:t>large mills</a:t>
            </a:r>
            <a:r>
              <a:rPr lang="en-US" sz="2800">
                <a:latin typeface="Arial Black" pitchFamily="34" charset="0"/>
              </a:rPr>
              <a:t> near rivers.</a:t>
            </a:r>
          </a:p>
          <a:p>
            <a:endParaRPr lang="en-US" sz="2800">
              <a:latin typeface="Arial Black" pitchFamily="34" charset="0"/>
            </a:endParaRPr>
          </a:p>
          <a:p>
            <a:endParaRPr lang="en-US" sz="2800">
              <a:latin typeface="Arial Black" pitchFamily="34" charset="0"/>
            </a:endParaRPr>
          </a:p>
          <a:p>
            <a:endParaRPr lang="en-US" sz="2800">
              <a:latin typeface="Arial Black" pitchFamily="34" charset="0"/>
            </a:endParaRPr>
          </a:p>
          <a:p>
            <a:endParaRPr lang="en-US" sz="2800">
              <a:latin typeface="Arial Black" pitchFamily="34" charset="0"/>
            </a:endParaRPr>
          </a:p>
          <a:p>
            <a:r>
              <a:rPr lang="en-US" sz="2800">
                <a:solidFill>
                  <a:srgbClr val="FF0000"/>
                </a:solidFill>
                <a:latin typeface="Arial Black" pitchFamily="34" charset="0"/>
              </a:rPr>
              <a:t>         </a:t>
            </a:r>
          </a:p>
          <a:p>
            <a:r>
              <a:rPr lang="en-US" sz="2800">
                <a:solidFill>
                  <a:srgbClr val="FF0000"/>
                </a:solidFill>
                <a:latin typeface="Arial Black" pitchFamily="34" charset="0"/>
              </a:rPr>
              <a:t>         Why do you think water was needed   	 for machines?</a:t>
            </a:r>
          </a:p>
        </p:txBody>
      </p:sp>
      <p:pic>
        <p:nvPicPr>
          <p:cNvPr id="20482" name="Picture 2" descr="http://www.clipartheaven.com/clipart/business_&amp;_office/cartoons_(a_-_c)/brainstorm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16263" y="4179888"/>
            <a:ext cx="2241550" cy="171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   monster burger">
            <a:hlinkClick r:id="rId4" tooltip="   monster_burger.png 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6008688"/>
            <a:ext cx="7588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Box 4"/>
          <p:cNvSpPr txBox="1">
            <a:spLocks noChangeArrowheads="1"/>
          </p:cNvSpPr>
          <p:nvPr/>
        </p:nvSpPr>
        <p:spPr bwMode="auto">
          <a:xfrm>
            <a:off x="373063" y="166688"/>
            <a:ext cx="83978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  <a:latin typeface="Arial Black" pitchFamily="34" charset="0"/>
              </a:rPr>
              <a:t>New Technology Cost Money</a:t>
            </a:r>
          </a:p>
        </p:txBody>
      </p:sp>
      <p:pic>
        <p:nvPicPr>
          <p:cNvPr id="30722" name="Picture 2" descr="   money">
            <a:hlinkClick r:id="rId3" tooltip="   money.png 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6375" y="173038"/>
            <a:ext cx="855663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2" descr="   money">
            <a:hlinkClick r:id="rId3" tooltip="   money.png 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05750" y="195263"/>
            <a:ext cx="855663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Box 8"/>
          <p:cNvSpPr txBox="1">
            <a:spLocks noChangeArrowheads="1"/>
          </p:cNvSpPr>
          <p:nvPr/>
        </p:nvSpPr>
        <p:spPr bwMode="auto">
          <a:xfrm>
            <a:off x="153988" y="1262063"/>
            <a:ext cx="8836025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Arial Black" pitchFamily="34" charset="0"/>
              </a:rPr>
              <a:t>To set up &amp; operate a spinning mill required large amounts of </a:t>
            </a:r>
            <a:r>
              <a:rPr lang="en-US" sz="2800" u="sng">
                <a:solidFill>
                  <a:srgbClr val="FFFF00"/>
                </a:solidFill>
                <a:latin typeface="Arial Black" pitchFamily="34" charset="0"/>
              </a:rPr>
              <a:t>capital</a:t>
            </a:r>
            <a:r>
              <a:rPr lang="en-US" sz="2800">
                <a:latin typeface="Arial Black" pitchFamily="34" charset="0"/>
              </a:rPr>
              <a:t> (money).</a:t>
            </a:r>
          </a:p>
          <a:p>
            <a:endParaRPr lang="en-US" sz="2800">
              <a:latin typeface="Arial Black" pitchFamily="34" charset="0"/>
            </a:endParaRPr>
          </a:p>
          <a:p>
            <a:r>
              <a:rPr lang="en-US" sz="2800" u="sng">
                <a:solidFill>
                  <a:srgbClr val="FFFF00"/>
                </a:solidFill>
                <a:latin typeface="Arial Black" pitchFamily="34" charset="0"/>
              </a:rPr>
              <a:t>Capitalists </a:t>
            </a:r>
            <a:r>
              <a:rPr lang="en-US" sz="2800">
                <a:latin typeface="Arial Black" pitchFamily="34" charset="0"/>
              </a:rPr>
              <a:t>supplied money, built factories, and hired workers to run machines.</a:t>
            </a:r>
          </a:p>
          <a:p>
            <a:endParaRPr lang="en-US" sz="2800">
              <a:latin typeface="Arial Black" pitchFamily="34" charset="0"/>
            </a:endParaRPr>
          </a:p>
          <a:p>
            <a:pPr algn="ctr"/>
            <a:r>
              <a:rPr lang="en-US" sz="2800" u="sng">
                <a:solidFill>
                  <a:srgbClr val="FF0000"/>
                </a:solidFill>
                <a:latin typeface="Arial Black" pitchFamily="34" charset="0"/>
              </a:rPr>
              <a:t>Factory system established:</a:t>
            </a:r>
          </a:p>
          <a:p>
            <a:pPr>
              <a:buFont typeface="Wingdings" pitchFamily="2" charset="2"/>
              <a:buChar char="Ø"/>
            </a:pPr>
            <a:r>
              <a:rPr lang="en-US" sz="2800" u="sng">
                <a:solidFill>
                  <a:srgbClr val="FFFF00"/>
                </a:solidFill>
                <a:latin typeface="Arial Black" pitchFamily="34" charset="0"/>
              </a:rPr>
              <a:t>Workers</a:t>
            </a:r>
            <a:r>
              <a:rPr lang="en-US" sz="2800">
                <a:latin typeface="Arial Black" pitchFamily="34" charset="0"/>
              </a:rPr>
              <a:t> &amp; </a:t>
            </a:r>
            <a:r>
              <a:rPr lang="en-US" sz="2800" u="sng">
                <a:solidFill>
                  <a:srgbClr val="FFFF00"/>
                </a:solidFill>
                <a:latin typeface="Arial Black" pitchFamily="34" charset="0"/>
              </a:rPr>
              <a:t>machinery</a:t>
            </a:r>
            <a:r>
              <a:rPr lang="en-US" sz="2800">
                <a:latin typeface="Arial Black" pitchFamily="34" charset="0"/>
              </a:rPr>
              <a:t> together in one place</a:t>
            </a:r>
          </a:p>
          <a:p>
            <a:pPr>
              <a:buFont typeface="Wingdings" pitchFamily="2" charset="2"/>
              <a:buChar char="Ø"/>
            </a:pPr>
            <a:r>
              <a:rPr lang="en-US" sz="2800" u="sng">
                <a:solidFill>
                  <a:srgbClr val="FFFF00"/>
                </a:solidFill>
                <a:latin typeface="Arial Black" pitchFamily="34" charset="0"/>
              </a:rPr>
              <a:t>Factory workers</a:t>
            </a:r>
            <a:r>
              <a:rPr lang="en-US" sz="2800">
                <a:latin typeface="Arial Black" pitchFamily="34" charset="0"/>
              </a:rPr>
              <a:t> earned daily or weekly wages</a:t>
            </a:r>
          </a:p>
          <a:p>
            <a:pPr>
              <a:buFont typeface="Wingdings" pitchFamily="2" charset="2"/>
              <a:buChar char="Ø"/>
            </a:pPr>
            <a:r>
              <a:rPr lang="en-US" sz="2800">
                <a:latin typeface="Arial Black" pitchFamily="34" charset="0"/>
              </a:rPr>
              <a:t>Set </a:t>
            </a:r>
            <a:r>
              <a:rPr lang="en-US" sz="2800" u="sng">
                <a:solidFill>
                  <a:srgbClr val="FFFF00"/>
                </a:solidFill>
                <a:latin typeface="Arial Black" pitchFamily="34" charset="0"/>
              </a:rPr>
              <a:t>hours</a:t>
            </a:r>
            <a:r>
              <a:rPr lang="en-US" sz="2800">
                <a:latin typeface="Arial Black" pitchFamily="34" charset="0"/>
              </a:rPr>
              <a:t> each work 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P030000186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TP030000186</Template>
  <TotalTime>856</TotalTime>
  <Words>717</Words>
  <Application>Microsoft Office PowerPoint</Application>
  <PresentationFormat>On-screen Show (4:3)</PresentationFormat>
  <Paragraphs>173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11</vt:i4>
      </vt:variant>
      <vt:variant>
        <vt:lpstr>Slide Titles</vt:lpstr>
      </vt:variant>
      <vt:variant>
        <vt:i4>18</vt:i4>
      </vt:variant>
    </vt:vector>
  </HeadingPairs>
  <TitlesOfParts>
    <vt:vector size="35" baseType="lpstr">
      <vt:lpstr>Arial</vt:lpstr>
      <vt:lpstr>Lucida Sans Unicode</vt:lpstr>
      <vt:lpstr>Calibri</vt:lpstr>
      <vt:lpstr>Algerian</vt:lpstr>
      <vt:lpstr>Arial Black</vt:lpstr>
      <vt:lpstr>Wingdings</vt:lpstr>
      <vt:lpstr>TP030000186</vt:lpstr>
      <vt:lpstr>TP030000186</vt:lpstr>
      <vt:lpstr>TP030000186</vt:lpstr>
      <vt:lpstr>TP030000186</vt:lpstr>
      <vt:lpstr>TP030000186</vt:lpstr>
      <vt:lpstr>TP030000186</vt:lpstr>
      <vt:lpstr>TP030000186</vt:lpstr>
      <vt:lpstr>TP030000186</vt:lpstr>
      <vt:lpstr>TP030000186</vt:lpstr>
      <vt:lpstr>TP030000186</vt:lpstr>
      <vt:lpstr>TP030000186</vt:lpstr>
      <vt:lpstr>The Industrial Revolution</vt:lpstr>
      <vt:lpstr>Slide 2</vt:lpstr>
      <vt:lpstr>The Industrial Revolution Begins</vt:lpstr>
      <vt:lpstr>New Technology</vt:lpstr>
      <vt:lpstr>Slide 5</vt:lpstr>
      <vt:lpstr>Slide 6</vt:lpstr>
      <vt:lpstr>Slide 7</vt:lpstr>
      <vt:lpstr>Factory System</vt:lpstr>
      <vt:lpstr>Slide 9</vt:lpstr>
      <vt:lpstr>Revolution Reaches America</vt:lpstr>
      <vt:lpstr>Eli Whitney</vt:lpstr>
      <vt:lpstr>A Model Factory Town</vt:lpstr>
      <vt:lpstr>Lowell, Massachusetts</vt:lpstr>
      <vt:lpstr>Slide 14</vt:lpstr>
      <vt:lpstr>Working Conditions</vt:lpstr>
      <vt:lpstr>Slide 16</vt:lpstr>
      <vt:lpstr>Changes in Home Life</vt:lpstr>
      <vt:lpstr>Growing Cities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Industrial Revolution</dc:title>
  <dc:creator>Joseph Burger</dc:creator>
  <cp:lastModifiedBy>Administrator</cp:lastModifiedBy>
  <cp:revision>62</cp:revision>
  <dcterms:created xsi:type="dcterms:W3CDTF">2011-03-21T16:01:28Z</dcterms:created>
  <dcterms:modified xsi:type="dcterms:W3CDTF">2011-04-11T15:12:06Z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TC300001869990</vt:lpwstr>
  </property>
</Properties>
</file>